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22" r:id="rId2"/>
  </p:sldMasterIdLst>
  <p:notesMasterIdLst>
    <p:notesMasterId r:id="rId25"/>
  </p:notesMasterIdLst>
  <p:sldIdLst>
    <p:sldId id="344" r:id="rId3"/>
    <p:sldId id="407" r:id="rId4"/>
    <p:sldId id="410" r:id="rId5"/>
    <p:sldId id="408" r:id="rId6"/>
    <p:sldId id="411" r:id="rId7"/>
    <p:sldId id="414" r:id="rId8"/>
    <p:sldId id="423" r:id="rId9"/>
    <p:sldId id="412" r:id="rId10"/>
    <p:sldId id="413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4" r:id="rId20"/>
    <p:sldId id="409" r:id="rId21"/>
    <p:sldId id="426" r:id="rId22"/>
    <p:sldId id="425" r:id="rId23"/>
    <p:sldId id="355" r:id="rId24"/>
  </p:sldIdLst>
  <p:sldSz cx="9144000" cy="5143500" type="screen16x9"/>
  <p:notesSz cx="6858000" cy="9144000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8D8C90"/>
    <a:srgbClr val="2806A4"/>
    <a:srgbClr val="891205"/>
    <a:srgbClr val="504F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055" autoAdjust="0"/>
    <p:restoredTop sz="94672" autoAdjust="0"/>
  </p:normalViewPr>
  <p:slideViewPr>
    <p:cSldViewPr>
      <p:cViewPr>
        <p:scale>
          <a:sx n="66" d="100"/>
          <a:sy n="66" d="100"/>
        </p:scale>
        <p:origin x="-2934" y="-141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0602E-5FE2-496F-A606-67357F22BBD7}" type="datetimeFigureOut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6F31A9-BA58-422E-B9DA-E297CE9ED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A36B-405F-4DF0-BE60-BD9AF6AE87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1492250"/>
            <a:ext cx="3740150" cy="321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3738" y="1492250"/>
            <a:ext cx="3740150" cy="321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7A4B-11D2-48D3-93CB-B48811E6A8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35713" y="558800"/>
            <a:ext cx="1908175" cy="4152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558800"/>
            <a:ext cx="5572125" cy="4152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F876-22C8-4F39-B89A-D870F390A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AFB2-3FE7-4FBD-9F17-E18323D6E841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0527-008F-4127-AC2A-F5B45D4F5C72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CA2A-07C4-47E4-A57B-DCB7FBB3DA52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AAA7-0FCD-4696-80A1-28BC5256A4BB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AF66-22EB-48D0-8315-F24ED3BE07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DB00-568C-476F-8E5A-8C7D1AAE519E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34C3-9467-4CEA-99F9-3127D559EA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8E4C-A65E-4A20-8061-47321395C661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034F-4969-4DD5-B13D-4844E1811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CA01CF-B74D-45EB-A54A-8C4CF51A9021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39B15-E7E9-4BA0-ACB9-492B38FA8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195" r:id="rId7"/>
    <p:sldLayoutId id="2147485196" r:id="rId8"/>
    <p:sldLayoutId id="2147485197" r:id="rId9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04F53"/>
          </a:solidFill>
          <a:latin typeface="+mn-lt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>
          <a:solidFill>
            <a:srgbClr val="504F53"/>
          </a:solidFill>
          <a:latin typeface="+mn-lt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5pPr>
      <a:lvl6pPr marL="1579563" indent="706438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6pPr>
      <a:lvl7pPr marL="2036763" indent="706438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7pPr>
      <a:lvl8pPr marL="2493963" indent="706438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8pPr>
      <a:lvl9pPr marL="2951163" indent="706438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6013" y="2960688"/>
            <a:ext cx="7345362" cy="720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Как стать плательщиком </a:t>
            </a:r>
            <a:r>
              <a:rPr lang="en-US" altLang="ru-RU" sz="2400" dirty="0" smtClean="0">
                <a:solidFill>
                  <a:schemeClr val="bg1"/>
                </a:solidFill>
              </a:rPr>
              <a:t/>
            </a:r>
            <a:br>
              <a:rPr lang="en-US" altLang="ru-RU" sz="2400" dirty="0" smtClean="0">
                <a:solidFill>
                  <a:schemeClr val="bg1"/>
                </a:solidFill>
              </a:rPr>
            </a:br>
            <a:r>
              <a:rPr lang="ru-RU" altLang="ru-RU" sz="2400" dirty="0" smtClean="0">
                <a:solidFill>
                  <a:schemeClr val="bg1"/>
                </a:solidFill>
              </a:rPr>
              <a:t>налога на </a:t>
            </a:r>
            <a:r>
              <a:rPr lang="ru-RU" altLang="ru-RU" sz="2400" dirty="0">
                <a:solidFill>
                  <a:schemeClr val="bg1"/>
                </a:solidFill>
              </a:rPr>
              <a:t>профессиональный доход</a:t>
            </a:r>
            <a:endParaRPr lang="ru-RU" altLang="ru-RU" sz="2000" dirty="0" smtClean="0">
              <a:solidFill>
                <a:schemeClr val="bg1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350" y="3724275"/>
            <a:ext cx="6400800" cy="1027113"/>
          </a:xfrm>
        </p:spPr>
        <p:txBody>
          <a:bodyPr/>
          <a:lstStyle/>
          <a:p>
            <a:pPr marL="0" indent="0" algn="ctr" eaLnBrk="1" hangingPunct="1"/>
            <a:r>
              <a:rPr lang="ru-RU" altLang="ru-RU" sz="1800" smtClean="0">
                <a:solidFill>
                  <a:schemeClr val="bg1"/>
                </a:solidFill>
              </a:rPr>
              <a:t>Начальник отдела работы с налогоплательщиками </a:t>
            </a:r>
          </a:p>
          <a:p>
            <a:pPr marL="0" indent="0" algn="ctr" eaLnBrk="1" hangingPunct="1"/>
            <a:r>
              <a:rPr lang="ru-RU" altLang="ru-RU" sz="1800" smtClean="0">
                <a:solidFill>
                  <a:schemeClr val="bg1"/>
                </a:solidFill>
              </a:rPr>
              <a:t>УФНС России по Удмуртской Республике </a:t>
            </a:r>
          </a:p>
          <a:p>
            <a:pPr marL="0" indent="0" algn="ctr" eaLnBrk="1" hangingPunct="1"/>
            <a:r>
              <a:rPr lang="ru-RU" altLang="ru-RU" sz="2800" b="1" smtClean="0">
                <a:solidFill>
                  <a:schemeClr val="bg1"/>
                </a:solidFill>
              </a:rPr>
              <a:t>Еланцева Марина Николаевна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282825" y="1952625"/>
            <a:ext cx="4176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ru-RU" altLang="ru-RU" sz="2000" b="1">
                <a:solidFill>
                  <a:srgbClr val="FFFFFF"/>
                </a:solidFill>
                <a:latin typeface="Calibri" pitchFamily="34" charset="0"/>
              </a:rPr>
              <a:t>ФЕДЕРАЛЬНАЯ НАЛОГОВАЯ СЛУЖБА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DE36-2987-42CF-993E-8405DC10EED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7063"/>
            <a:ext cx="77755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B28EB-73CC-4E07-A108-3C42B6D1E2F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484188"/>
            <a:ext cx="7989887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790EC-5D7F-49B1-B836-CC0049B538B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25450"/>
            <a:ext cx="53752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651250"/>
            <a:ext cx="28209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D61E1-D4B2-468F-820D-6EF628512DA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312738"/>
            <a:ext cx="756126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B481E-B07A-411F-B052-FFAC0739092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55625"/>
            <a:ext cx="475138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9700" y="555625"/>
            <a:ext cx="3455988" cy="1552575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ФОМС  - </a:t>
            </a:r>
            <a:r>
              <a:rPr lang="ru-RU" sz="2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37 %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Бюджет региона – </a:t>
            </a:r>
            <a:r>
              <a:rPr lang="ru-RU" sz="2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63 %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9875" y="1851025"/>
            <a:ext cx="3038475" cy="2835275"/>
          </a:xfrm>
          <a:prstGeom prst="rect">
            <a:avLst/>
          </a:prstGeom>
        </p:spPr>
        <p:txBody>
          <a:bodyPr lIns="104306" tIns="52153" rIns="104306" bIns="52153" anchor="ctr">
            <a:normAutofit lnSpcReduction="1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Удмуртская Республика: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 01.07.2020</a:t>
            </a:r>
          </a:p>
          <a:p>
            <a:pPr algn="ctr" defTabSz="1043056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ОКТМО: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94000000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A346F-E421-4486-98E4-7671AB64C5D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84188"/>
            <a:ext cx="74898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BD9BF-DF4C-4562-B6B1-DDB9284CD2B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11163"/>
            <a:ext cx="3024187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427538" y="987425"/>
            <a:ext cx="3240087" cy="3240088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468313" y="714375"/>
            <a:ext cx="39592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Справка содержит следующие сведения: </a:t>
            </a:r>
          </a:p>
          <a:p>
            <a:pPr algn="ctr"/>
            <a:endParaRPr lang="ru-RU" altLang="ru-RU" sz="2000" b="1"/>
          </a:p>
          <a:p>
            <a:r>
              <a:rPr lang="ru-RU" altLang="ru-RU" sz="2000"/>
              <a:t>ИНН, реквизиты документа, удостоверяющего личность, адрес регистрации, размер дохода (помесячно), общую сумму дохода за  календарный год, общую сумму исчисленного налога, сумму недоимки и задолженности по пеням, штрафам.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12E98-C5DF-4412-8371-3E17524BA51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484188"/>
            <a:ext cx="7810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DC8F5-32AC-4B62-BFD0-5606BF99A8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1130300"/>
            <a:ext cx="727233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9250" y="268288"/>
            <a:ext cx="5832475" cy="574675"/>
          </a:xfrm>
          <a:prstGeom prst="rect">
            <a:avLst/>
          </a:prstGeom>
        </p:spPr>
        <p:txBody>
          <a:bodyPr lIns="104306" tIns="52153" rIns="104306" bIns="52153" anchor="ctr">
            <a:normAutofit fontScale="775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163" y="268288"/>
            <a:ext cx="4054475" cy="727075"/>
          </a:xfrm>
          <a:prstGeom prst="rect">
            <a:avLst/>
          </a:prstGeom>
        </p:spPr>
        <p:txBody>
          <a:bodyPr wrap="none" lIns="104306" tIns="52153" rIns="104306" bIns="52153" anchor="ctr">
            <a:normAutofit fontScale="92500" lnSpcReduction="10000"/>
          </a:bodyPr>
          <a:lstStyle/>
          <a:p>
            <a:pPr defTabSz="1043056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www.nalog.ru</a:t>
            </a: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49715-8BDD-4A05-93D5-5056B333868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842963"/>
            <a:ext cx="79343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139A2-5B57-45B5-8B7E-89DCE04FA5F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85775" y="1492250"/>
            <a:ext cx="7858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8900" algn="ctr" eaLnBrk="0" hangingPunct="0">
              <a:spcBef>
                <a:spcPct val="20000"/>
              </a:spcBef>
              <a:buFont typeface="+mj-lt"/>
              <a:buNone/>
              <a:tabLst>
                <a:tab pos="179388" algn="l"/>
              </a:tabLst>
            </a:pPr>
            <a:r>
              <a:rPr lang="ru-RU" altLang="ru-RU" sz="2400" b="1">
                <a:solidFill>
                  <a:srgbClr val="005AA9"/>
                </a:solidFill>
                <a:cs typeface="Times New Roman" pitchFamily="18" charset="0"/>
              </a:rPr>
              <a:t>Введен Федеральным законом от 27.11.2018 № 422-ФЗ</a:t>
            </a:r>
            <a:endParaRPr lang="en-US" altLang="ru-RU" sz="2400" b="1">
              <a:solidFill>
                <a:srgbClr val="005AA9"/>
              </a:solidFill>
              <a:cs typeface="Times New Roman" pitchFamily="18" charset="0"/>
            </a:endParaRPr>
          </a:p>
          <a:p>
            <a:pPr indent="88900" algn="just" eaLnBrk="0" hangingPunct="0">
              <a:spcBef>
                <a:spcPct val="20000"/>
              </a:spcBef>
              <a:buFont typeface="+mj-lt"/>
              <a:buNone/>
              <a:tabLst>
                <a:tab pos="179388" algn="l"/>
              </a:tabLst>
            </a:pPr>
            <a:endParaRPr lang="en-US" altLang="ru-RU" sz="2200">
              <a:solidFill>
                <a:srgbClr val="005AA9"/>
              </a:solidFill>
              <a:cs typeface="Times New Roman" pitchFamily="18" charset="0"/>
            </a:endParaRPr>
          </a:p>
          <a:p>
            <a:pPr indent="88900" algn="ctr" eaLnBrk="0" hangingPunct="0">
              <a:spcBef>
                <a:spcPct val="20000"/>
              </a:spcBef>
              <a:buFont typeface="+mj-lt"/>
              <a:buNone/>
              <a:tabLst>
                <a:tab pos="179388" algn="l"/>
              </a:tabLst>
            </a:pPr>
            <a:r>
              <a:rPr lang="ru-RU" altLang="ru-RU" sz="2400" b="1">
                <a:solidFill>
                  <a:srgbClr val="005AA9"/>
                </a:solidFill>
                <a:cs typeface="Times New Roman" pitchFamily="18" charset="0"/>
              </a:rPr>
              <a:t>На территории Удмуртской Республики </a:t>
            </a:r>
            <a:endParaRPr lang="en-US" altLang="ru-RU" sz="2400" b="1">
              <a:solidFill>
                <a:srgbClr val="005AA9"/>
              </a:solidFill>
              <a:cs typeface="Times New Roman" pitchFamily="18" charset="0"/>
            </a:endParaRPr>
          </a:p>
          <a:p>
            <a:pPr indent="88900" algn="ctr" eaLnBrk="0" hangingPunct="0">
              <a:spcBef>
                <a:spcPct val="20000"/>
              </a:spcBef>
              <a:buFont typeface="+mj-lt"/>
              <a:buNone/>
              <a:tabLst>
                <a:tab pos="179388" algn="l"/>
              </a:tabLst>
            </a:pPr>
            <a:r>
              <a:rPr lang="ru-RU" altLang="ru-RU" sz="2400">
                <a:solidFill>
                  <a:srgbClr val="005AA9"/>
                </a:solidFill>
                <a:cs typeface="Times New Roman" pitchFamily="18" charset="0"/>
              </a:rPr>
              <a:t>новый режим вводится </a:t>
            </a:r>
            <a:r>
              <a:rPr lang="ru-RU" altLang="ru-RU" sz="2400" b="1">
                <a:solidFill>
                  <a:srgbClr val="005AA9"/>
                </a:solidFill>
                <a:cs typeface="Times New Roman" pitchFamily="18" charset="0"/>
              </a:rPr>
              <a:t>с 1 июля 2020 года </a:t>
            </a:r>
            <a:endParaRPr lang="en-US" altLang="ru-RU" sz="2400" b="1">
              <a:solidFill>
                <a:srgbClr val="005AA9"/>
              </a:solidFill>
              <a:cs typeface="Times New Roman" pitchFamily="18" charset="0"/>
            </a:endParaRPr>
          </a:p>
          <a:p>
            <a:pPr indent="88900" algn="ctr" eaLnBrk="0" hangingPunct="0">
              <a:spcBef>
                <a:spcPct val="20000"/>
              </a:spcBef>
              <a:buFont typeface="+mj-lt"/>
              <a:buNone/>
              <a:tabLst>
                <a:tab pos="179388" algn="l"/>
              </a:tabLst>
            </a:pPr>
            <a:r>
              <a:rPr lang="ru-RU" altLang="ru-RU" sz="2400">
                <a:solidFill>
                  <a:srgbClr val="005AA9"/>
                </a:solidFill>
                <a:cs typeface="Times New Roman" pitchFamily="18" charset="0"/>
              </a:rPr>
              <a:t>на основании закона Удмуртской Республики</a:t>
            </a:r>
            <a:endParaRPr lang="en-US" altLang="ru-RU" sz="2400">
              <a:solidFill>
                <a:srgbClr val="005AA9"/>
              </a:solidFill>
              <a:cs typeface="Times New Roman" pitchFamily="18" charset="0"/>
            </a:endParaRPr>
          </a:p>
          <a:p>
            <a:pPr indent="88900" algn="ctr" eaLnBrk="0" hangingPunct="0">
              <a:spcBef>
                <a:spcPct val="20000"/>
              </a:spcBef>
              <a:buFont typeface="+mj-lt"/>
              <a:buNone/>
              <a:tabLst>
                <a:tab pos="179388" algn="l"/>
              </a:tabLst>
            </a:pPr>
            <a:r>
              <a:rPr lang="ru-RU" altLang="ru-RU" sz="2400">
                <a:solidFill>
                  <a:srgbClr val="005AA9"/>
                </a:solidFill>
                <a:cs typeface="Times New Roman" pitchFamily="18" charset="0"/>
              </a:rPr>
              <a:t> от 21.04.2020 № 19-РЗ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55613" y="487363"/>
            <a:ext cx="7848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altLang="ru-RU" sz="3200" b="1">
                <a:solidFill>
                  <a:schemeClr val="tx2"/>
                </a:solidFill>
                <a:latin typeface="Calibri" pitchFamily="34" charset="0"/>
                <a:cs typeface="Aharoni" pitchFamily="2" charset="-79"/>
              </a:rPr>
              <a:t>Налог на профессиональный доход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7D8AB-3101-47B3-82BE-1B05D07F4C8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84188"/>
            <a:ext cx="7524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1400C-9B75-423A-9A8E-12BB45B7B30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11163"/>
            <a:ext cx="6408737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755650" y="2139950"/>
            <a:ext cx="7632700" cy="946150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mtClean="0"/>
              <a:t>Спасибо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2017-6986-43F7-B9C6-C91559DD3C1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9077C-3EAF-45C4-9058-F4860DC8F42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5660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0DA75-0E08-49F4-AA4E-D6078278EB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11163"/>
            <a:ext cx="734536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4A16F-ECD4-4E45-ADB4-29B3186243A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414338"/>
            <a:ext cx="75946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633788"/>
            <a:ext cx="77724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ABBF9-C7BA-47F1-9641-D74347DA43C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39725"/>
            <a:ext cx="6516688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BB6086-3A5B-4E86-AFC3-F118AC57D82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7425"/>
            <a:ext cx="7394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16163" y="268288"/>
            <a:ext cx="4054475" cy="727075"/>
          </a:xfrm>
          <a:prstGeom prst="rect">
            <a:avLst/>
          </a:prstGeom>
        </p:spPr>
        <p:txBody>
          <a:bodyPr wrap="none" lIns="104306" tIns="52153" rIns="104306" bIns="52153" anchor="ctr">
            <a:normAutofit fontScale="92500" lnSpcReduction="10000"/>
          </a:bodyPr>
          <a:lstStyle/>
          <a:p>
            <a:pPr defTabSz="1043056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www.nalog.ru</a:t>
            </a: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007-D1D8-4599-88FB-E7830C882BF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84188"/>
            <a:ext cx="78295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6C9B6-0525-448D-A1A4-6C6395C0251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17500"/>
            <a:ext cx="69119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9_Ppt0000009">
  <a:themeElements>
    <a:clrScheme name="9_Ppt000000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Ppt00000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Ppt000000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Ppt0000009</Template>
  <TotalTime>6905</TotalTime>
  <Words>137</Words>
  <Application>Microsoft Office PowerPoint</Application>
  <PresentationFormat>Экран (16:9)</PresentationFormat>
  <Paragraphs>46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+mj-lt</vt:lpstr>
      <vt:lpstr>Times New Roman</vt:lpstr>
      <vt:lpstr>Aharoni</vt:lpstr>
      <vt:lpstr>Ppt0000009</vt:lpstr>
      <vt:lpstr>9_Ppt0000009</vt:lpstr>
      <vt:lpstr>Как стать плательщиком  налога на профессиональный доход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</vt:lpstr>
    </vt:vector>
  </TitlesOfParts>
  <Company>fns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0000-07-897</dc:creator>
  <cp:lastModifiedBy>Пользователь Windows</cp:lastModifiedBy>
  <cp:revision>301</cp:revision>
  <dcterms:created xsi:type="dcterms:W3CDTF">2013-03-21T13:05:08Z</dcterms:created>
  <dcterms:modified xsi:type="dcterms:W3CDTF">2020-07-03T05:01:54Z</dcterms:modified>
</cp:coreProperties>
</file>